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charts/chart1.xml" ContentType="application/vnd.openxmlformats-officedocument.drawingml.chart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Аллокация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C8F53C"/>
              </a:solidFill>
              <a:effectLst/>
            </c:spPr>
          </c:dPt>
          <c:dPt>
            <c:idx val="1"/>
            <c:bubble3D val="0"/>
            <c:spPr>
              <a:solidFill>
                <a:srgbClr val="8FB92E"/>
              </a:solidFill>
              <a:effectLst/>
            </c:spPr>
          </c:dPt>
          <c:dPt>
            <c:idx val="2"/>
            <c:bubble3D val="0"/>
            <c:spPr>
              <a:solidFill>
                <a:srgbClr val="5C6354"/>
              </a:solidFill>
              <a:effectLst/>
            </c:spPr>
          </c:dPt>
          <c:dPt>
            <c:idx val="3"/>
            <c:bubble3D val="0"/>
            <c:spPr>
              <a:solidFill>
                <a:srgbClr val="A9B0A0"/>
              </a:solidFill>
              <a:effectLst/>
            </c:spPr>
          </c:dPt>
          <c:dPt>
            <c:idx val="4"/>
            <c:bubble3D val="0"/>
            <c:spPr>
              <a:solidFill>
                <a:srgbClr val="D8DBD0"/>
              </a:solidFill>
              <a:effectLst/>
            </c:spPr>
          </c:dPt>
          <c:dLbls>
            <c:dLbl>
              <c:idx val="0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15180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15180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15180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15180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0&quot;%&quot;" sourceLinked="0"/>
              <c:spPr/>
              <c:txPr>
                <a:bodyPr/>
                <a:lstStyle/>
                <a:p>
                  <a:pPr>
                    <a:defRPr sz="1100" b="0" i="0" u="none" strike="noStrike">
                      <a:solidFill>
                        <a:srgbClr val="15180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&quot;%&quot;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Контекст / PPC</c:v>
                </c:pt>
                <c:pt idx="1">
                  <c:v>Таргет и блогеры</c:v>
                </c:pt>
                <c:pt idx="2">
                  <c:v>SEO и контент</c:v>
                </c:pt>
                <c:pt idx="3">
                  <c:v>GEO-видимость</c:v>
                </c:pt>
                <c:pt idx="4">
                  <c:v>Резерв на тесты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38</c:v>
                </c:pt>
                <c:pt idx="1">
                  <c:v>27</c:v>
                </c:pt>
                <c:pt idx="2">
                  <c:v>18</c:v>
                </c:pt>
                <c:pt idx="3">
                  <c:v>9</c:v>
                </c:pt>
                <c:pt idx="4">
                  <c:v>8</c:v>
                </c:pt>
              </c:numCache>
            </c:numRef>
          </c:val>
        </c:ser>
        <c:firstSliceAng val="0"/>
        <c:holeSize val="55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15180F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Одна мысль: агентство тратит недели на подготовку питча. NoBrief сжимает это до часов, не отдавая решение машине.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Клиент участвует дважды: утверждает план и читает отчёт. Это отдельная линия работы — performance, а не только креатив.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Важно для клиентов, работающих на два рынка одновременно.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Самый частый вопрос от клиентов на демо. Ответ должен звучать до того, как его задали.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на диаграмме — иллюстрация структуры плана, а не обещание результата.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Ручная отчётность — то, что съедает маржу на сопровождении. Здесь она бесплатная.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Гибрид покрывает и агентскую модель, и performance-модель — переключать систему не нужно.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 сегмента, один продукт. Разница — в наборе включённых агентов.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Никаких выдуманных процентов: обещаем изменение процесса, а не гарантированную цифру.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Финальный слайд оставляем на экране во время вопросов.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сформулирована со стороны экономики агентства, а не «нам нужен ИИ».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Ключевое отличие от ChatGPT — цепочка и контроль, а не одиночный ответ.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Четыре шага — это весь пользовательский путь. Дальше только детали.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GEO — попадание бренда в ответы ChatGPT, Perplexity и Алисы. Отдельный агент, потому что это уже канал трафика.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Главное: порядок не задают руками. Он выводится из того, какой агент чем питается.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и есть разница между «мы напишем вам SEO-стратегию» и «мы показали, что именно сломано».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главный инструмент пилота: что агентства собирают сами — то и показывает нам спрос.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Частый страх клиента-агентства: «а вдруг заказчик увидит нашу маржу». Отвечаем прямо.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95360" y="-1463040"/>
            <a:ext cx="5669280" cy="5669280"/>
          </a:xfrm>
          <a:prstGeom prst="ellipse">
            <a:avLst/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3716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pPr indent="0" marL="0">
              <a:buNone/>
            </a:pPr>
            <a:r>
              <a:rPr lang="en-US" sz="3000" b="1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</a:t>
            </a:r>
            <a:pPr indent="0" marL="0">
              <a:buNone/>
            </a:pPr>
            <a:r>
              <a:rPr lang="en-US" sz="3000" b="1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2148840"/>
            <a:ext cx="7680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за часы.</a:t>
            </a:r>
            <a:endParaRPr lang="en-US" sz="4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Лиды за минимум денег.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406908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Платформа, в которой 22 ИИ-агента собирают исследование, стратегию, медиаплан и смету — а команда только утверждает и правит.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58064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8F5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app.nobrief.ru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Привлечение лидов: полный цикл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даёт URL — платформа доводит до отчёта и счёта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0881360" cy="749808"/>
          </a:xfrm>
          <a:prstGeom prst="roundRect">
            <a:avLst>
              <a:gd name="adj" fmla="val 9756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2194560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194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508760" y="201168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URL продукта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4023360" y="2011680"/>
            <a:ext cx="7498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Агент изучает сайт: что за продукт, как устроена воронка, где гипотезы роста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2834640"/>
            <a:ext cx="10881360" cy="749808"/>
          </a:xfrm>
          <a:prstGeom prst="roundRect">
            <a:avLst>
              <a:gd name="adj" fmla="val 9756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14400" y="3017520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017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83464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каналов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4023360" y="2834640"/>
            <a:ext cx="7498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SEO, GEO, контекст, таргет, блогеры — со структурой кампаний и прогнозом CPL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3657600"/>
            <a:ext cx="10881360" cy="749808"/>
          </a:xfrm>
          <a:prstGeom prst="roundRect">
            <a:avLst>
              <a:gd name="adj" fmla="val 9756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14400" y="3840480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8404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508760" y="365760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Согласование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023360" y="3657600"/>
            <a:ext cx="7498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утверждает план по публичной ссылке и оставляет комментарии там же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4480560"/>
            <a:ext cx="10881360" cy="749808"/>
          </a:xfrm>
          <a:prstGeom prst="roundRect">
            <a:avLst>
              <a:gd name="adj" fmla="val 9756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14400" y="4663440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4663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508760" y="448056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Запуск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4023360" y="4480560"/>
            <a:ext cx="7498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Кампании создаются в рекламном кабинете — выключенными и с лимитом бюджета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640080" y="5303520"/>
            <a:ext cx="10881360" cy="749808"/>
          </a:xfrm>
          <a:prstGeom prst="roundRect">
            <a:avLst>
              <a:gd name="adj" fmla="val 9756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14400" y="5486400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4400" y="5486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508760" y="5303520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и счёт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4023360" y="5303520"/>
            <a:ext cx="74980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Живые метрики, предложения оптимизатора, отчёт за период и счёт по тарифу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Каналы под рынок клиента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Платформа знает, что где работает, и не предлагает запрещённое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240280"/>
            <a:ext cx="5257800" cy="2743200"/>
          </a:xfrm>
          <a:prstGeom prst="roundRect">
            <a:avLst>
              <a:gd name="adj" fmla="val 3000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249631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Россия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96112" y="2916936"/>
            <a:ext cx="474573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Яндекс.Директ · VK Ads · Telegram Ads · блогеры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Аналитика: Яндекс.Метрика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 и Instagram не предлагаются: они запрещены в стране, и агент об этом знает.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2240280"/>
            <a:ext cx="5257800" cy="2743200"/>
          </a:xfrm>
          <a:prstGeom prst="roundRect">
            <a:avLst>
              <a:gd name="adj" fmla="val 3000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19672" y="249631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Другие рынки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19672" y="2916936"/>
            <a:ext cx="4745736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Ads · Meta Ads · TikTok Ads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Аналитика: подключается ключами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задаётся параметром прогона — от него зависит и медиасплит, и тон рекомендаций.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площадка подключается ключами в админке — без доработки платформы.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214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Автоматика не тратит деньги клиента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барьера между планом и открученным бюджетом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3444240" cy="2514600"/>
          </a:xfrm>
          <a:prstGeom prst="roundRect">
            <a:avLst>
              <a:gd name="adj" fmla="val 3273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63347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31821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Два согласования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96112" y="3602736"/>
            <a:ext cx="293217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Внутреннее утверждение документа и подтверждение клиента. Без обоих запуск недоступен.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58640" y="2377440"/>
            <a:ext cx="3444240" cy="2514600"/>
          </a:xfrm>
          <a:prstGeom prst="roundRect">
            <a:avLst>
              <a:gd name="adj" fmla="val 3273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14672" y="263347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14672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14672" y="31821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Кампании выключены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14672" y="3602736"/>
            <a:ext cx="293217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кабинет они уходят остановленными и с ограниченным недельным лимитом.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77200" y="2377440"/>
            <a:ext cx="3444240" cy="2514600"/>
          </a:xfrm>
          <a:prstGeom prst="roundRect">
            <a:avLst>
              <a:gd name="adj" fmla="val 3273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33232" y="263347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33232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33232" y="31821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Включает человек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333232" y="3602736"/>
            <a:ext cx="293217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Финальное действие делается руками в самом кабинете. У Директа есть режим песочницы для тренировки.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C8F5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Ошибка агента не может стоить клиенту денег — это заложено в архитектуру, а не в инструкцию.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Бюджет распределяет агент — вы правите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Пример аллокации из плана запуска: каждая доля объяснена в документе</a:t>
            </a:r>
            <a:endParaRPr lang="en-US" sz="15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40080" y="1965960"/>
          <a:ext cx="566928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6675120" y="1965960"/>
            <a:ext cx="4846320" cy="1874520"/>
          </a:xfrm>
          <a:prstGeom prst="roundRect">
            <a:avLst>
              <a:gd name="adj" fmla="val 4390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931152" y="2221992"/>
            <a:ext cx="43342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«магия ИИ», а расчёт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931152" y="2642616"/>
            <a:ext cx="43342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Доли считаются от целевого CPL, ёмкости каналов и сезонности. Логика видна в документе — её можно оспорить и переписать.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675120" y="4114800"/>
            <a:ext cx="4846320" cy="1874520"/>
          </a:xfrm>
          <a:prstGeom prst="roundRect">
            <a:avLst>
              <a:gd name="adj" fmla="val 4390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931152" y="4370832"/>
            <a:ext cx="43342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живёт дальше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6931152" y="4791456"/>
            <a:ext cx="433425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пойдут живые метрики, агент-оптимизатор предложит конкретные перестановки бюджета — с обоснованием.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собирается сам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приходят из кабинетов, а не из таблиц, которые кто-то заполнил вручную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2548890" cy="1554480"/>
          </a:xfrm>
          <a:prstGeom prst="roundRect">
            <a:avLst>
              <a:gd name="adj" fmla="val 5294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286000"/>
            <a:ext cx="21831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Расход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22960" y="2926080"/>
            <a:ext cx="21831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 рекламного кабинета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417570" y="2103120"/>
            <a:ext cx="2548890" cy="1554480"/>
          </a:xfrm>
          <a:prstGeom prst="roundRect">
            <a:avLst>
              <a:gd name="adj" fmla="val 5294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00450" y="2286000"/>
            <a:ext cx="21831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Клики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3600450" y="2926080"/>
            <a:ext cx="21831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стоимость визита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95060" y="2103120"/>
            <a:ext cx="2548890" cy="1554480"/>
          </a:xfrm>
          <a:prstGeom prst="roundRect">
            <a:avLst>
              <a:gd name="adj" fmla="val 5294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77940" y="2286000"/>
            <a:ext cx="21831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Лиды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6377940" y="2926080"/>
            <a:ext cx="21831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цели в Метрике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972550" y="2103120"/>
            <a:ext cx="2548890" cy="1554480"/>
          </a:xfrm>
          <a:prstGeom prst="roundRect">
            <a:avLst>
              <a:gd name="adj" fmla="val 5294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55430" y="2286000"/>
            <a:ext cx="218313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CPL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9155430" y="2926080"/>
            <a:ext cx="218313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факт против плана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97764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6112" y="423367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Клиенту — отчёт за период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96112" y="4654296"/>
            <a:ext cx="47457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Формируется по расписанию и приходит в согласованном виде: что сделали, что получилось, что меняем.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263640" y="3977640"/>
            <a:ext cx="5257800" cy="1874520"/>
          </a:xfrm>
          <a:prstGeom prst="roundRect">
            <a:avLst>
              <a:gd name="adj" fmla="val 4390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9672" y="423367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Команде — сигнал в Telegram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519672" y="4654296"/>
            <a:ext cx="474573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Комментарии клиента, согласования, новые лиды и еженедельный отчёт приходят в рабочий чат.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Оплата — как договоритесь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слагаемых в одном тарифе, любое можно обнулить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254203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Фикс за период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96112" y="2962656"/>
            <a:ext cx="29321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Ретейнер за 30 дней. За неполный период считается пропорционально.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58640" y="2286000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14672" y="254203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Процент от бюджета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614672" y="2962656"/>
            <a:ext cx="29321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Доля от фактического рекламного расхода, взятого из кабинета.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77200" y="2286000"/>
            <a:ext cx="3444240" cy="1691640"/>
          </a:xfrm>
          <a:prstGeom prst="roundRect">
            <a:avLst>
              <a:gd name="adj" fmla="val 4865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33232" y="254203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Ставка за лида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33232" y="2962656"/>
            <a:ext cx="29321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Оплата за результат: лиды считаются по цели в аналитике.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4434840"/>
            <a:ext cx="10881360" cy="1143000"/>
          </a:xfrm>
          <a:prstGeom prst="roundRect">
            <a:avLst>
              <a:gd name="adj" fmla="val 7200"/>
            </a:avLst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4434840"/>
            <a:ext cx="102412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Счёт за период рассчитывается из фактических данных, а не из памяти менеджера. Черновик → отправлен → оплачен.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кого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Роли видят только своё — интерфейс не перегружен чужой работой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10881360" cy="960120"/>
          </a:xfrm>
          <a:prstGeom prst="roundRect">
            <a:avLst>
              <a:gd name="adj" fmla="val 8571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2103120"/>
            <a:ext cx="4206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Креативные и медийные агентства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394960" y="2103120"/>
            <a:ext cx="5806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Питчи, стратегии, тритменты, сметы, защита питча, кейсы и фестивальные заявки.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40080" y="3273552"/>
            <a:ext cx="10881360" cy="960120"/>
          </a:xfrm>
          <a:prstGeom prst="roundRect">
            <a:avLst>
              <a:gd name="adj" fmla="val 8571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3273552"/>
            <a:ext cx="4206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Performance-агентства и студии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394960" y="3273552"/>
            <a:ext cx="5806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Аудит продукта, планы каналов, запуск, отчёты и биллинг за лида.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4443984"/>
            <a:ext cx="10881360" cy="960120"/>
          </a:xfrm>
          <a:prstGeom prst="roundRect">
            <a:avLst>
              <a:gd name="adj" fmla="val 8571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4443984"/>
            <a:ext cx="4206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Внутренние команды брендов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94960" y="4443984"/>
            <a:ext cx="5806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 же цепочка без внешнего подрядчика: от вводных до плана и отчёта.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214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меняется в работе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965960"/>
            <a:ext cx="10881360" cy="960120"/>
          </a:xfrm>
          <a:prstGeom prst="roundRect">
            <a:avLst>
              <a:gd name="adj" fmla="val 7619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196596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Подготовка питча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023360" y="196596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недели ручной сборки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0" y="1965960"/>
            <a:ext cx="365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0" y="1965960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3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часы: цепочка собирает пакет целиком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10881360" cy="960120"/>
          </a:xfrm>
          <a:prstGeom prst="roundRect">
            <a:avLst>
              <a:gd name="adj" fmla="val 7619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306324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агентства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4023360" y="306324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лежит в папках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0" y="3063240"/>
            <a:ext cx="365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72400" y="3063240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3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работает: кейсы попадают в контекст агентов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40080" y="4160520"/>
            <a:ext cx="10881360" cy="960120"/>
          </a:xfrm>
          <a:prstGeom prst="roundRect">
            <a:avLst>
              <a:gd name="adj" fmla="val 7619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416052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Сопровождение трафика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4023360" y="416052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отчёты руками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0" y="4160520"/>
            <a:ext cx="365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772400" y="4160520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3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и счёт формируются сами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40080" y="5257800"/>
            <a:ext cx="10881360" cy="960120"/>
          </a:xfrm>
          <a:prstGeom prst="roundRect">
            <a:avLst>
              <a:gd name="adj" fmla="val 7619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0120" y="5257800"/>
            <a:ext cx="2926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 автоматики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023360" y="5257800"/>
            <a:ext cx="3200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страшно доверить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315200" y="5257800"/>
            <a:ext cx="3657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772400" y="5257800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3F5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кампании выключены, решает человек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214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3291840"/>
            <a:ext cx="5852160" cy="5852160"/>
          </a:xfrm>
          <a:prstGeom prst="ellipse">
            <a:avLst/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91440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начать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640080" y="2240280"/>
            <a:ext cx="3444240" cy="2148840"/>
          </a:xfrm>
          <a:prstGeom prst="roundRect">
            <a:avLst>
              <a:gd name="adj" fmla="val 3830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49631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496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304495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Демо на вашем брифе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96112" y="3465576"/>
            <a:ext cx="29321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Приносите реальный бриф или URL — соберём пакет при вас.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58640" y="2240280"/>
            <a:ext cx="3444240" cy="2148840"/>
          </a:xfrm>
          <a:prstGeom prst="roundRect">
            <a:avLst>
              <a:gd name="adj" fmla="val 3830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14672" y="249631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14672" y="2496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14672" y="304495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Пилот на одной сделке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14672" y="3465576"/>
            <a:ext cx="29321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Заводим команду, подключаем кабинеты, проходим цикл целиком.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77200" y="2240280"/>
            <a:ext cx="3444240" cy="2148840"/>
          </a:xfrm>
          <a:prstGeom prst="roundRect">
            <a:avLst>
              <a:gd name="adj" fmla="val 3830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33232" y="249631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33232" y="2496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33232" y="304495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Свои цепочки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33232" y="3465576"/>
            <a:ext cx="293217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Настраиваем воркфлоу и промпты агентов под ваши услуги.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51663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pPr indent="0" marL="0">
              <a:buNone/>
            </a:pPr>
            <a:r>
              <a:rPr lang="en-US" sz="2600" b="1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</a:t>
            </a:r>
            <a:pPr indent="0" marL="0">
              <a:buNone/>
            </a:pPr>
            <a:r>
              <a:rPr lang="en-US" sz="2600" b="1" dirty="0">
                <a:solidFill>
                  <a:srgbClr val="C8F5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2423160" y="51663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app.nobrief.ru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агентство теряет деньги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разрыва, которые повторяются в каждом проекте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3444240" cy="2468880"/>
          </a:xfrm>
          <a:prstGeom prst="roundRect">
            <a:avLst>
              <a:gd name="adj" fmla="val 333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63347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31821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готовится неделями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96112" y="3602736"/>
            <a:ext cx="29321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Исследование, стратегия, медиа, смета — всё вручную и последовательно. Половина времени уходит не на мышление, а на сборку документов.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58640" y="2377440"/>
            <a:ext cx="3444240" cy="2468880"/>
          </a:xfrm>
          <a:prstGeom prst="roundRect">
            <a:avLst>
              <a:gd name="adj" fmla="val 333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14672" y="263347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14672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14672" y="31821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не переиспользуется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14672" y="3602736"/>
            <a:ext cx="29321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Кейсы и выигранные питчи лежат в папках. Каждый новый проект начинается с чистого листа, хотя ответ уже был найден год назад.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77200" y="2377440"/>
            <a:ext cx="3444240" cy="2468880"/>
          </a:xfrm>
          <a:prstGeom prst="roundRect">
            <a:avLst>
              <a:gd name="adj" fmla="val 333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33232" y="263347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33232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33232" y="31821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Лиды дорожают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333232" y="3602736"/>
            <a:ext cx="293217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Каналов стало больше, а людей — нет. Настройка, отчёты и оптимизация съедают маржу быстрее, чем растёт результат.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 одна из трёх проблем не решается наймом — они про процесс, а не про людей.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NoBrief — рабочая платформа агентства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чат с ИИ. Конвейер, где каждый шаг питается результатом предыдущего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468880"/>
            <a:ext cx="3444240" cy="2286000"/>
          </a:xfrm>
          <a:prstGeom prst="roundRect">
            <a:avLst>
              <a:gd name="adj" fmla="val 3600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27249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Агенты по цепочке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96112" y="3145536"/>
            <a:ext cx="2932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Исследование питает стратегию, стратегия — медиа и тексты. На выходе не разрозненные ответы, а связанный пакет документов.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58640" y="2468880"/>
            <a:ext cx="3444240" cy="2286000"/>
          </a:xfrm>
          <a:prstGeom prst="roundRect">
            <a:avLst>
              <a:gd name="adj" fmla="val 3600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14672" y="27249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Опора на ваши кейсы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614672" y="3145536"/>
            <a:ext cx="2932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База знаний агентства подмешивается в контекст. Выигранная сделка сама превращается в кейс — платформа умнеет от работы.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77200" y="2468880"/>
            <a:ext cx="3444240" cy="2286000"/>
          </a:xfrm>
          <a:prstGeom prst="roundRect">
            <a:avLst>
              <a:gd name="adj" fmla="val 3600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33232" y="2724912"/>
            <a:ext cx="29321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Человек решает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333232" y="3145536"/>
            <a:ext cx="2932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Контрольные точки останавливают цепочку до утверждения. Машина делает черновик, вкус и ответственность остаются за командой.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C8F5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Разница с чатом простая: там один ответ, здесь — производственный процесс.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работает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вводных до пакета клиенту — четыре действия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2514600" cy="2560320"/>
          </a:xfrm>
          <a:prstGeom prst="roundRect">
            <a:avLst>
              <a:gd name="adj" fmla="val 327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58775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5877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3136392"/>
            <a:ext cx="20025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Вводные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96112" y="3557016"/>
            <a:ext cx="200253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Бриф, файл или просто URL продукта. Бюджет, аудитория, рынок, целевой CPL, тональность.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429000" y="2331720"/>
            <a:ext cx="2514600" cy="2560320"/>
          </a:xfrm>
          <a:prstGeom prst="roundRect">
            <a:avLst>
              <a:gd name="adj" fmla="val 327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85032" y="258775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85032" y="25877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85032" y="3136392"/>
            <a:ext cx="20025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Прогон цепочки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685032" y="3557016"/>
            <a:ext cx="200253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кнопка запускает воркфлоу. Агенты идут по порядку, каждый видит результат предыдущих.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217920" y="2331720"/>
            <a:ext cx="2514600" cy="2560320"/>
          </a:xfrm>
          <a:prstGeom prst="roundRect">
            <a:avLst>
              <a:gd name="adj" fmla="val 327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73952" y="258775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73952" y="25877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73952" y="3136392"/>
            <a:ext cx="20025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Согласование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73952" y="3557016"/>
            <a:ext cx="200253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Правка секций, пересборка отдельного блока, версии. Утверждение открывает следующий шаг.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9006840" y="2331720"/>
            <a:ext cx="2514600" cy="2560320"/>
          </a:xfrm>
          <a:prstGeom prst="roundRect">
            <a:avLst>
              <a:gd name="adj" fmla="val 327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262872" y="258775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62872" y="25877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262872" y="3136392"/>
            <a:ext cx="20025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262872" y="3557016"/>
            <a:ext cx="200253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Деки, смета, КП, публичный пакет клиенту, отчёты и счёт.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 остальное в интерфейсе — детали этих четырёх шагов.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агента под задачи агентства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и промпты настраиваются: новый агент — это запись в реестре, а не разработка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57800" cy="3977640"/>
          </a:xfrm>
          <a:prstGeom prst="roundRect">
            <a:avLst>
              <a:gd name="adj" fmla="val 2069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63640" y="2011680"/>
            <a:ext cx="5257800" cy="3977640"/>
          </a:xfrm>
          <a:prstGeom prst="roundRect">
            <a:avLst>
              <a:gd name="adj" fmla="val 2069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240280"/>
            <a:ext cx="4709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5C6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ПИТЧ И СТРАТЕГИЯ · 13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606040"/>
            <a:ext cx="47091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Дебриф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Исследование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Бренд-платформа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Креативная стратегия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тексты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Медийная стратегия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Диджитал-стратегия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PR-стратегия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Инфлюенс-стратегия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Измерение и пост-кампания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 и фестивальная заявка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питча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Нейминг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37960" y="2240280"/>
            <a:ext cx="4709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5C6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ПРИВЛЕЧЕНИЕ ЛИДОВ · 9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537960" y="2606040"/>
            <a:ext cx="47091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Аудит продукта по URL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Техническая база сайта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SEO-план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GEO-план: видимость в ответах ИИ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Контекст и PPC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Таргет и блогеры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Бюджет и план запуска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Оптимизатор трафика</a:t>
            </a:r>
            <a:endParaRPr lang="en-US" sz="13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300" dirty="0">
                <a:solidFill>
                  <a:srgbClr val="1518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за период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Цепочка идёт слоями, а не по очереди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Пример «Запуск трафика»: что не зависит друг от друга — собирается одновременно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3118104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3118104"/>
            <a:ext cx="2157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Аудит продукта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40080" y="1719072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5C6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СЛОЙ 1 · гейт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520440" y="2103120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30168" y="2103120"/>
            <a:ext cx="2157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Тех-база сайта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520440" y="2779776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30168" y="2779776"/>
            <a:ext cx="2157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SEO-план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520440" y="3456432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30168" y="3456432"/>
            <a:ext cx="2157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Контекст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520440" y="4133088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30168" y="4133088"/>
            <a:ext cx="2157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Таргет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520440" y="1719072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5C6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СЛОЙ 2 · идут вместе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0" y="3118104"/>
            <a:ext cx="2377440" cy="566928"/>
          </a:xfrm>
          <a:prstGeom prst="roundRect">
            <a:avLst>
              <a:gd name="adj" fmla="val 129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10528" y="3118104"/>
            <a:ext cx="21579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Бюджет и запуск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0" y="1719072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5C63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СЛОЙ 3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4892040"/>
            <a:ext cx="5257800" cy="1463040"/>
          </a:xfrm>
          <a:prstGeom prst="roundRect">
            <a:avLst>
              <a:gd name="adj" fmla="val 5625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" y="514807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Гейт держит только своё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96112" y="5568696"/>
            <a:ext cx="47457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Пока вы читаете аудит, соседние ветки не ждут.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263640" y="4892040"/>
            <a:ext cx="5257800" cy="1463040"/>
          </a:xfrm>
          <a:prstGeom prst="roundRect">
            <a:avLst>
              <a:gd name="adj" fmla="val 5625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19672" y="514807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Цена известна до нажатия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6519672" y="5568696"/>
            <a:ext cx="47457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«Осталось ~4 мин · 21 кредит». Кредит — одна секция.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SEO и GEO — на измеренном, а не на догадках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Генеративные инструменты пишут правдоподобный текст про сайт, который не открывали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3383280" cy="2514600"/>
          </a:xfrm>
          <a:prstGeom prst="roundRect">
            <a:avLst>
              <a:gd name="adj" fmla="val 3273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31343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3134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2862072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Сначала измеряем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96112" y="3282696"/>
            <a:ext cx="28712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Заголовки, объём текста, микроразметка, robots.txt, sitemap, llms.txt. Проверка либо пройдена, либо нет.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89120" y="2057400"/>
            <a:ext cx="3383280" cy="2514600"/>
          </a:xfrm>
          <a:prstGeom prst="roundRect">
            <a:avLst>
              <a:gd name="adj" fmla="val 3273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45152" y="231343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45152" y="23134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45152" y="2862072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Потом рассуждаем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45152" y="3282696"/>
            <a:ext cx="28712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Факты идут агенту на вход. План работ — это список непройденных проверок.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38160" y="2057400"/>
            <a:ext cx="3383280" cy="2514600"/>
          </a:xfrm>
          <a:prstGeom prst="roundRect">
            <a:avLst>
              <a:gd name="adj" fmla="val 3273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94192" y="231343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94192" y="23134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94192" y="2862072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Видно клиенту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94192" y="3282696"/>
            <a:ext cx="287121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Балл 0–100 и перечень «что не выполнено». Спорить не с мнением, а с проверкой.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4846320"/>
            <a:ext cx="10881360" cy="1508760"/>
          </a:xfrm>
          <a:prstGeom prst="roundRect">
            <a:avLst>
              <a:gd name="adj" fmla="val 5455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" y="5102352"/>
            <a:ext cx="103692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llms.txt — отдельный инструмент GEO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96112" y="5522976"/>
            <a:ext cx="1036929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ИИ-движки читают короткую карту сайта вместо того, чтобы угадывать структуру по HTML. Собираем её из страниц, которые есть в sitemap и открываются: выдуманный адрес в этом файле хуже, чем его отсутствие.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Агентство собирает свой пайплайн само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Шаги встают в граф по зависимостям агентов — порядок руками задавать не нужно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3383280" cy="2651760"/>
          </a:xfrm>
          <a:prstGeom prst="roundRect">
            <a:avLst>
              <a:gd name="adj" fmla="val 31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31343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3134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◆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96112" y="2862072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Гейт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96112" y="3282696"/>
            <a:ext cx="287121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Цепочка встаёт до решения человека. Утверждение освобождает только зависящую ветку.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89120" y="2057400"/>
            <a:ext cx="3383280" cy="2651760"/>
          </a:xfrm>
          <a:prstGeom prst="roundRect">
            <a:avLst>
              <a:gd name="adj" fmla="val 31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45152" y="231343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45152" y="23134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◇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645152" y="2862072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Условие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45152" y="3282696"/>
            <a:ext cx="287121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идёт, только если истинен сигнал: «CPL выше цели», «лидов нет». Список закрытый — условие значит столько, сколько мы умеем посчитать.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38160" y="2057400"/>
            <a:ext cx="3383280" cy="2651760"/>
          </a:xfrm>
          <a:prstGeom prst="roundRect">
            <a:avLst>
              <a:gd name="adj" fmla="val 3103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94192" y="2313432"/>
            <a:ext cx="384048" cy="384048"/>
          </a:xfrm>
          <a:prstGeom prst="ellipse">
            <a:avLst/>
          </a:prstGeom>
          <a:solidFill>
            <a:srgbClr val="C8F53C"/>
          </a:solidFill>
          <a:ln w="12700">
            <a:solidFill>
              <a:srgbClr val="C8F5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94192" y="23134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214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◉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394192" y="2862072"/>
            <a:ext cx="28712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Цикл по сигналу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394192" y="3282696"/>
            <a:ext cx="287121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Повтор с частотой и обязательным лимитом витков. Цикл без потолка — это счёт за токены без потолка.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4983480"/>
            <a:ext cx="10881360" cy="1371600"/>
          </a:xfrm>
          <a:prstGeom prst="roundRect">
            <a:avLst>
              <a:gd name="adj" fmla="val 6000"/>
            </a:avLst>
          </a:prstGeom>
          <a:solidFill>
            <a:srgbClr val="E8EAE3"/>
          </a:solidFill>
          <a:ln w="12700">
            <a:solidFill>
              <a:srgbClr val="E8EA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" y="5239512"/>
            <a:ext cx="103692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518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Нужного узла нет — это заявка, а не тупик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96112" y="5660136"/>
            <a:ext cx="10369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C63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Узел сохранится со статусом «запрошено», воркфлоу останется рабочим, прогон пойдёт по остальным ветвям. Список заявок — наша очередь на разработку.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14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 видит ровно то, что нужно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Публичная ссылка без логина — согласование там же, где документы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2788920"/>
          </a:xfrm>
          <a:prstGeom prst="roundRect">
            <a:avLst>
              <a:gd name="adj" fmla="val 2951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254203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открыто клиенту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96112" y="2962656"/>
            <a:ext cx="4745736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Только утверждённые документы. Коммерческое предложение с бюджетом. Комментарий к любому разделу и кнопка «Согласовано».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 приходит команде в интерфейс и в Telegram.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2286000"/>
            <a:ext cx="5257800" cy="2788920"/>
          </a:xfrm>
          <a:prstGeom prst="roundRect">
            <a:avLst>
              <a:gd name="adj" fmla="val 2951"/>
            </a:avLst>
          </a:prstGeom>
          <a:solidFill>
            <a:srgbClr val="1F241B"/>
          </a:solidFill>
          <a:ln w="12700">
            <a:solidFill>
              <a:srgbClr val="1F241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19672" y="2542032"/>
            <a:ext cx="4745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F3F5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покидает агентство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19672" y="2962656"/>
            <a:ext cx="4745736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Себестоимость и маржа. Черновики и внутренние версии. Отклонённые варианты.</a:t>
            </a: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endParaRPr lang="en-US" sz="13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9AA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фильтр на уровне ответа сервера, а не настройка отображения.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40080" y="54864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C8F5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Показать лишнее случайно нельзя: этих полей просто нет в публичном ответе.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NoBrief — платформа агентства</dc:title>
  <dc:subject>PptxGenJS Presentation</dc:subject>
  <dc:creator>NoBrief</dc:creator>
  <cp:lastModifiedBy>NoBrief</cp:lastModifiedBy>
  <cp:revision>1</cp:revision>
  <dcterms:created xsi:type="dcterms:W3CDTF">2026-07-28T06:20:44Z</dcterms:created>
  <dcterms:modified xsi:type="dcterms:W3CDTF">2026-07-28T06:20:44Z</dcterms:modified>
</cp:coreProperties>
</file>